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25199975" cy="18000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3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9998" y="2945943"/>
            <a:ext cx="21419979" cy="6266897"/>
          </a:xfrm>
        </p:spPr>
        <p:txBody>
          <a:bodyPr anchor="b"/>
          <a:lstStyle>
            <a:lvl1pPr algn="ctr">
              <a:defRPr sz="1574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9997" y="9454516"/>
            <a:ext cx="18899981" cy="4345992"/>
          </a:xfrm>
        </p:spPr>
        <p:txBody>
          <a:bodyPr/>
          <a:lstStyle>
            <a:lvl1pPr marL="0" indent="0" algn="ctr">
              <a:buNone/>
              <a:defRPr sz="6300"/>
            </a:lvl1pPr>
            <a:lvl2pPr marL="1200059" indent="0" algn="ctr">
              <a:buNone/>
              <a:defRPr sz="5250"/>
            </a:lvl2pPr>
            <a:lvl3pPr marL="2400117" indent="0" algn="ctr">
              <a:buNone/>
              <a:defRPr sz="4725"/>
            </a:lvl3pPr>
            <a:lvl4pPr marL="3600176" indent="0" algn="ctr">
              <a:buNone/>
              <a:defRPr sz="4200"/>
            </a:lvl4pPr>
            <a:lvl5pPr marL="4800234" indent="0" algn="ctr">
              <a:buNone/>
              <a:defRPr sz="4200"/>
            </a:lvl5pPr>
            <a:lvl6pPr marL="6000293" indent="0" algn="ctr">
              <a:buNone/>
              <a:defRPr sz="4200"/>
            </a:lvl6pPr>
            <a:lvl7pPr marL="7200351" indent="0" algn="ctr">
              <a:buNone/>
              <a:defRPr sz="4200"/>
            </a:lvl7pPr>
            <a:lvl8pPr marL="8400410" indent="0" algn="ctr">
              <a:buNone/>
              <a:defRPr sz="4200"/>
            </a:lvl8pPr>
            <a:lvl9pPr marL="9600468" indent="0" algn="ctr">
              <a:buNone/>
              <a:defRPr sz="4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259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3162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033733" y="958369"/>
            <a:ext cx="5433745" cy="1525473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500" y="958369"/>
            <a:ext cx="15986234" cy="1525473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856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9388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375" y="4487671"/>
            <a:ext cx="21734978" cy="7487774"/>
          </a:xfrm>
        </p:spPr>
        <p:txBody>
          <a:bodyPr anchor="b"/>
          <a:lstStyle>
            <a:lvl1pPr>
              <a:defRPr sz="1574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375" y="12046282"/>
            <a:ext cx="21734978" cy="3937644"/>
          </a:xfrm>
        </p:spPr>
        <p:txBody>
          <a:bodyPr/>
          <a:lstStyle>
            <a:lvl1pPr marL="0" indent="0">
              <a:buNone/>
              <a:defRPr sz="6300">
                <a:solidFill>
                  <a:schemeClr val="tx1"/>
                </a:solidFill>
              </a:defRPr>
            </a:lvl1pPr>
            <a:lvl2pPr marL="1200059" indent="0">
              <a:buNone/>
              <a:defRPr sz="5250">
                <a:solidFill>
                  <a:schemeClr val="tx1">
                    <a:tint val="75000"/>
                  </a:schemeClr>
                </a:solidFill>
              </a:defRPr>
            </a:lvl2pPr>
            <a:lvl3pPr marL="2400117" indent="0">
              <a:buNone/>
              <a:defRPr sz="4725">
                <a:solidFill>
                  <a:schemeClr val="tx1">
                    <a:tint val="75000"/>
                  </a:schemeClr>
                </a:solidFill>
              </a:defRPr>
            </a:lvl3pPr>
            <a:lvl4pPr marL="3600176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4pPr>
            <a:lvl5pPr marL="4800234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5pPr>
            <a:lvl6pPr marL="6000293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6pPr>
            <a:lvl7pPr marL="7200351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7pPr>
            <a:lvl8pPr marL="840041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8pPr>
            <a:lvl9pPr marL="9600468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8159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98" y="4791843"/>
            <a:ext cx="10709989" cy="1142125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57488" y="4791843"/>
            <a:ext cx="10709989" cy="1142125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947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1" y="958373"/>
            <a:ext cx="21734978" cy="3479296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5783" y="4412664"/>
            <a:ext cx="10660769" cy="2162578"/>
          </a:xfrm>
        </p:spPr>
        <p:txBody>
          <a:bodyPr anchor="b"/>
          <a:lstStyle>
            <a:lvl1pPr marL="0" indent="0">
              <a:buNone/>
              <a:defRPr sz="6300" b="1"/>
            </a:lvl1pPr>
            <a:lvl2pPr marL="1200059" indent="0">
              <a:buNone/>
              <a:defRPr sz="5250" b="1"/>
            </a:lvl2pPr>
            <a:lvl3pPr marL="2400117" indent="0">
              <a:buNone/>
              <a:defRPr sz="4725" b="1"/>
            </a:lvl3pPr>
            <a:lvl4pPr marL="3600176" indent="0">
              <a:buNone/>
              <a:defRPr sz="4200" b="1"/>
            </a:lvl4pPr>
            <a:lvl5pPr marL="4800234" indent="0">
              <a:buNone/>
              <a:defRPr sz="4200" b="1"/>
            </a:lvl5pPr>
            <a:lvl6pPr marL="6000293" indent="0">
              <a:buNone/>
              <a:defRPr sz="4200" b="1"/>
            </a:lvl6pPr>
            <a:lvl7pPr marL="7200351" indent="0">
              <a:buNone/>
              <a:defRPr sz="4200" b="1"/>
            </a:lvl7pPr>
            <a:lvl8pPr marL="8400410" indent="0">
              <a:buNone/>
              <a:defRPr sz="4200" b="1"/>
            </a:lvl8pPr>
            <a:lvl9pPr marL="9600468" indent="0">
              <a:buNone/>
              <a:defRPr sz="4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5783" y="6575242"/>
            <a:ext cx="10660769" cy="967119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757489" y="4412664"/>
            <a:ext cx="10713272" cy="2162578"/>
          </a:xfrm>
        </p:spPr>
        <p:txBody>
          <a:bodyPr anchor="b"/>
          <a:lstStyle>
            <a:lvl1pPr marL="0" indent="0">
              <a:buNone/>
              <a:defRPr sz="6300" b="1"/>
            </a:lvl1pPr>
            <a:lvl2pPr marL="1200059" indent="0">
              <a:buNone/>
              <a:defRPr sz="5250" b="1"/>
            </a:lvl2pPr>
            <a:lvl3pPr marL="2400117" indent="0">
              <a:buNone/>
              <a:defRPr sz="4725" b="1"/>
            </a:lvl3pPr>
            <a:lvl4pPr marL="3600176" indent="0">
              <a:buNone/>
              <a:defRPr sz="4200" b="1"/>
            </a:lvl4pPr>
            <a:lvl5pPr marL="4800234" indent="0">
              <a:buNone/>
              <a:defRPr sz="4200" b="1"/>
            </a:lvl5pPr>
            <a:lvl6pPr marL="6000293" indent="0">
              <a:buNone/>
              <a:defRPr sz="4200" b="1"/>
            </a:lvl6pPr>
            <a:lvl7pPr marL="7200351" indent="0">
              <a:buNone/>
              <a:defRPr sz="4200" b="1"/>
            </a:lvl7pPr>
            <a:lvl8pPr marL="8400410" indent="0">
              <a:buNone/>
              <a:defRPr sz="4200" b="1"/>
            </a:lvl8pPr>
            <a:lvl9pPr marL="9600468" indent="0">
              <a:buNone/>
              <a:defRPr sz="4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757489" y="6575242"/>
            <a:ext cx="10713272" cy="967119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1578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1944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6286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1200044"/>
            <a:ext cx="8127648" cy="4200155"/>
          </a:xfrm>
        </p:spPr>
        <p:txBody>
          <a:bodyPr anchor="b"/>
          <a:lstStyle>
            <a:lvl1pPr>
              <a:defRPr sz="839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3272" y="2591766"/>
            <a:ext cx="12757487" cy="12792138"/>
          </a:xfrm>
        </p:spPr>
        <p:txBody>
          <a:bodyPr/>
          <a:lstStyle>
            <a:lvl1pPr>
              <a:defRPr sz="8399"/>
            </a:lvl1pPr>
            <a:lvl2pPr>
              <a:defRPr sz="7349"/>
            </a:lvl2pPr>
            <a:lvl3pPr>
              <a:defRPr sz="6300"/>
            </a:lvl3pPr>
            <a:lvl4pPr>
              <a:defRPr sz="5250"/>
            </a:lvl4pPr>
            <a:lvl5pPr>
              <a:defRPr sz="5250"/>
            </a:lvl5pPr>
            <a:lvl6pPr>
              <a:defRPr sz="5250"/>
            </a:lvl6pPr>
            <a:lvl7pPr>
              <a:defRPr sz="5250"/>
            </a:lvl7pPr>
            <a:lvl8pPr>
              <a:defRPr sz="5250"/>
            </a:lvl8pPr>
            <a:lvl9pPr>
              <a:defRPr sz="525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5400199"/>
            <a:ext cx="8127648" cy="10004536"/>
          </a:xfrm>
        </p:spPr>
        <p:txBody>
          <a:bodyPr/>
          <a:lstStyle>
            <a:lvl1pPr marL="0" indent="0">
              <a:buNone/>
              <a:defRPr sz="4200"/>
            </a:lvl1pPr>
            <a:lvl2pPr marL="1200059" indent="0">
              <a:buNone/>
              <a:defRPr sz="3675"/>
            </a:lvl2pPr>
            <a:lvl3pPr marL="2400117" indent="0">
              <a:buNone/>
              <a:defRPr sz="3150"/>
            </a:lvl3pPr>
            <a:lvl4pPr marL="3600176" indent="0">
              <a:buNone/>
              <a:defRPr sz="2625"/>
            </a:lvl4pPr>
            <a:lvl5pPr marL="4800234" indent="0">
              <a:buNone/>
              <a:defRPr sz="2625"/>
            </a:lvl5pPr>
            <a:lvl6pPr marL="6000293" indent="0">
              <a:buNone/>
              <a:defRPr sz="2625"/>
            </a:lvl6pPr>
            <a:lvl7pPr marL="7200351" indent="0">
              <a:buNone/>
              <a:defRPr sz="2625"/>
            </a:lvl7pPr>
            <a:lvl8pPr marL="8400410" indent="0">
              <a:buNone/>
              <a:defRPr sz="2625"/>
            </a:lvl8pPr>
            <a:lvl9pPr marL="9600468" indent="0">
              <a:buNone/>
              <a:defRPr sz="2625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9180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1200044"/>
            <a:ext cx="8127648" cy="4200155"/>
          </a:xfrm>
        </p:spPr>
        <p:txBody>
          <a:bodyPr anchor="b"/>
          <a:lstStyle>
            <a:lvl1pPr>
              <a:defRPr sz="839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713272" y="2591766"/>
            <a:ext cx="12757487" cy="12792138"/>
          </a:xfrm>
        </p:spPr>
        <p:txBody>
          <a:bodyPr anchor="t"/>
          <a:lstStyle>
            <a:lvl1pPr marL="0" indent="0">
              <a:buNone/>
              <a:defRPr sz="8399"/>
            </a:lvl1pPr>
            <a:lvl2pPr marL="1200059" indent="0">
              <a:buNone/>
              <a:defRPr sz="7349"/>
            </a:lvl2pPr>
            <a:lvl3pPr marL="2400117" indent="0">
              <a:buNone/>
              <a:defRPr sz="6300"/>
            </a:lvl3pPr>
            <a:lvl4pPr marL="3600176" indent="0">
              <a:buNone/>
              <a:defRPr sz="5250"/>
            </a:lvl4pPr>
            <a:lvl5pPr marL="4800234" indent="0">
              <a:buNone/>
              <a:defRPr sz="5250"/>
            </a:lvl5pPr>
            <a:lvl6pPr marL="6000293" indent="0">
              <a:buNone/>
              <a:defRPr sz="5250"/>
            </a:lvl6pPr>
            <a:lvl7pPr marL="7200351" indent="0">
              <a:buNone/>
              <a:defRPr sz="5250"/>
            </a:lvl7pPr>
            <a:lvl8pPr marL="8400410" indent="0">
              <a:buNone/>
              <a:defRPr sz="5250"/>
            </a:lvl8pPr>
            <a:lvl9pPr marL="9600468" indent="0">
              <a:buNone/>
              <a:defRPr sz="525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5400199"/>
            <a:ext cx="8127648" cy="10004536"/>
          </a:xfrm>
        </p:spPr>
        <p:txBody>
          <a:bodyPr/>
          <a:lstStyle>
            <a:lvl1pPr marL="0" indent="0">
              <a:buNone/>
              <a:defRPr sz="4200"/>
            </a:lvl1pPr>
            <a:lvl2pPr marL="1200059" indent="0">
              <a:buNone/>
              <a:defRPr sz="3675"/>
            </a:lvl2pPr>
            <a:lvl3pPr marL="2400117" indent="0">
              <a:buNone/>
              <a:defRPr sz="3150"/>
            </a:lvl3pPr>
            <a:lvl4pPr marL="3600176" indent="0">
              <a:buNone/>
              <a:defRPr sz="2625"/>
            </a:lvl4pPr>
            <a:lvl5pPr marL="4800234" indent="0">
              <a:buNone/>
              <a:defRPr sz="2625"/>
            </a:lvl5pPr>
            <a:lvl6pPr marL="6000293" indent="0">
              <a:buNone/>
              <a:defRPr sz="2625"/>
            </a:lvl6pPr>
            <a:lvl7pPr marL="7200351" indent="0">
              <a:buNone/>
              <a:defRPr sz="2625"/>
            </a:lvl7pPr>
            <a:lvl8pPr marL="8400410" indent="0">
              <a:buNone/>
              <a:defRPr sz="2625"/>
            </a:lvl8pPr>
            <a:lvl9pPr marL="9600468" indent="0">
              <a:buNone/>
              <a:defRPr sz="2625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3280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2499" y="958373"/>
            <a:ext cx="21734978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99" y="4791843"/>
            <a:ext cx="21734978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2498" y="16683952"/>
            <a:ext cx="566999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81F0B-C657-4AD7-9776-745A39B60426}" type="datetimeFigureOut">
              <a:rPr lang="fr-FR" smtClean="0"/>
              <a:t>03/07/2019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47492" y="16683952"/>
            <a:ext cx="8504992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797483" y="16683952"/>
            <a:ext cx="566999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663DC-3DD8-44AC-8251-D34E2910D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5720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400117" rtl="0" eaLnBrk="1" latinLnBrk="0" hangingPunct="1">
        <a:lnSpc>
          <a:spcPct val="90000"/>
        </a:lnSpc>
        <a:spcBef>
          <a:spcPct val="0"/>
        </a:spcBef>
        <a:buNone/>
        <a:defRPr sz="115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0029" indent="-600029" algn="l" defTabSz="2400117" rtl="0" eaLnBrk="1" latinLnBrk="0" hangingPunct="1">
        <a:lnSpc>
          <a:spcPct val="90000"/>
        </a:lnSpc>
        <a:spcBef>
          <a:spcPts val="2625"/>
        </a:spcBef>
        <a:buFont typeface="Arial" panose="020B0604020202020204" pitchFamily="34" charset="0"/>
        <a:buChar char="•"/>
        <a:defRPr sz="7349" kern="1200">
          <a:solidFill>
            <a:schemeClr val="tx1"/>
          </a:solidFill>
          <a:latin typeface="+mn-lt"/>
          <a:ea typeface="+mn-ea"/>
          <a:cs typeface="+mn-cs"/>
        </a:defRPr>
      </a:lvl1pPr>
      <a:lvl2pPr marL="1800088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2pPr>
      <a:lvl3pPr marL="3000146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5250" kern="1200">
          <a:solidFill>
            <a:schemeClr val="tx1"/>
          </a:solidFill>
          <a:latin typeface="+mn-lt"/>
          <a:ea typeface="+mn-ea"/>
          <a:cs typeface="+mn-cs"/>
        </a:defRPr>
      </a:lvl3pPr>
      <a:lvl4pPr marL="4200205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4pPr>
      <a:lvl5pPr marL="5400264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5pPr>
      <a:lvl6pPr marL="6600322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6pPr>
      <a:lvl7pPr marL="7800381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7pPr>
      <a:lvl8pPr marL="9000439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8pPr>
      <a:lvl9pPr marL="10200498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1pPr>
      <a:lvl2pPr marL="1200059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400117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3pPr>
      <a:lvl4pPr marL="3600176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4pPr>
      <a:lvl5pPr marL="4800234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5pPr>
      <a:lvl6pPr marL="6000293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6pPr>
      <a:lvl7pPr marL="7200351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7pPr>
      <a:lvl8pPr marL="8400410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8pPr>
      <a:lvl9pPr marL="9600468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844BD2C-F227-4B47-9D32-59E5799A5D5F}"/>
              </a:ext>
            </a:extLst>
          </p:cNvPr>
          <p:cNvSpPr/>
          <p:nvPr/>
        </p:nvSpPr>
        <p:spPr>
          <a:xfrm>
            <a:off x="13214683" y="9910542"/>
            <a:ext cx="2521080" cy="215597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/>
              <a:t>Assembly area:</a:t>
            </a:r>
            <a:endParaRPr lang="en-GB" dirty="0"/>
          </a:p>
          <a:p>
            <a:pPr marL="285750" indent="-285750" algn="just">
              <a:buFontTx/>
              <a:buChar char="-"/>
            </a:pPr>
            <a:r>
              <a:rPr lang="en-GB" dirty="0"/>
              <a:t>Manual sheet bender</a:t>
            </a:r>
          </a:p>
          <a:p>
            <a:pPr marL="285750" indent="-285750" algn="just">
              <a:buFontTx/>
              <a:buChar char="-"/>
            </a:pPr>
            <a:r>
              <a:rPr lang="en-GB" dirty="0"/>
              <a:t>Hydraulic press</a:t>
            </a:r>
          </a:p>
          <a:p>
            <a:pPr marL="285750" indent="-285750" algn="just">
              <a:buFontTx/>
              <a:buChar char="-"/>
            </a:pPr>
            <a:r>
              <a:rPr lang="en-GB" dirty="0"/>
              <a:t>Drill press</a:t>
            </a:r>
          </a:p>
          <a:p>
            <a:pPr marL="285750" indent="-285750" algn="just">
              <a:buFontTx/>
              <a:buChar char="-"/>
            </a:pPr>
            <a:r>
              <a:rPr lang="en-GB" dirty="0"/>
              <a:t>Belt grinder</a:t>
            </a:r>
          </a:p>
          <a:p>
            <a:pPr marL="285750" indent="-285750" algn="just">
              <a:buFontTx/>
              <a:buChar char="-"/>
            </a:pPr>
            <a:r>
              <a:rPr lang="en-GB" dirty="0"/>
              <a:t>Band saw</a:t>
            </a:r>
          </a:p>
          <a:p>
            <a:pPr marL="285750" indent="-285750" algn="just">
              <a:buFontTx/>
              <a:buChar char="-"/>
            </a:pPr>
            <a:r>
              <a:rPr lang="en-GB" dirty="0"/>
              <a:t>…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453B1D-8A5A-4278-B17B-9BAB1A4ED38C}"/>
              </a:ext>
            </a:extLst>
          </p:cNvPr>
          <p:cNvSpPr/>
          <p:nvPr/>
        </p:nvSpPr>
        <p:spPr>
          <a:xfrm>
            <a:off x="15739889" y="9910542"/>
            <a:ext cx="2294700" cy="215597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Welding area: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TIG welder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Chiller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Fume extractor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Welding table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Clamps/fixtures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0CE577-2DD0-44EE-8488-1B9EE71D7A84}"/>
              </a:ext>
            </a:extLst>
          </p:cNvPr>
          <p:cNvSpPr/>
          <p:nvPr/>
        </p:nvSpPr>
        <p:spPr>
          <a:xfrm>
            <a:off x="11220449" y="9910542"/>
            <a:ext cx="1990108" cy="21559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Metrology lab :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Reference surfaces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Profile projector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Measurement column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Micrometres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B72074-A24B-4B18-8F83-EC75FD7A818B}"/>
              </a:ext>
            </a:extLst>
          </p:cNvPr>
          <p:cNvSpPr/>
          <p:nvPr/>
        </p:nvSpPr>
        <p:spPr>
          <a:xfrm>
            <a:off x="7485502" y="5929960"/>
            <a:ext cx="10544961" cy="61407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E68430-7C46-4912-9897-32AAE368DBF4}"/>
              </a:ext>
            </a:extLst>
          </p:cNvPr>
          <p:cNvSpPr/>
          <p:nvPr/>
        </p:nvSpPr>
        <p:spPr>
          <a:xfrm>
            <a:off x="7485500" y="5932059"/>
            <a:ext cx="2080471" cy="26425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Office :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Administrative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Sales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Development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7C0240-6873-4707-8EE8-C4EF862B3F6D}"/>
              </a:ext>
            </a:extLst>
          </p:cNvPr>
          <p:cNvSpPr/>
          <p:nvPr/>
        </p:nvSpPr>
        <p:spPr>
          <a:xfrm>
            <a:off x="7485500" y="9912636"/>
            <a:ext cx="2080471" cy="21559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Staff room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6326D3-0E2D-4DB3-90CE-1109C0E4867E}"/>
              </a:ext>
            </a:extLst>
          </p:cNvPr>
          <p:cNvSpPr/>
          <p:nvPr/>
        </p:nvSpPr>
        <p:spPr>
          <a:xfrm rot="10800000">
            <a:off x="10143231" y="6091448"/>
            <a:ext cx="875251" cy="8808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EA59EE-CB01-4BBA-9D2D-04300947B52E}"/>
              </a:ext>
            </a:extLst>
          </p:cNvPr>
          <p:cNvSpPr/>
          <p:nvPr/>
        </p:nvSpPr>
        <p:spPr>
          <a:xfrm rot="10800000">
            <a:off x="11737753" y="6092324"/>
            <a:ext cx="875253" cy="5159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D289BB-59FA-435D-A48F-CBE40A6AFBAF}"/>
              </a:ext>
            </a:extLst>
          </p:cNvPr>
          <p:cNvSpPr/>
          <p:nvPr/>
        </p:nvSpPr>
        <p:spPr>
          <a:xfrm rot="10800000">
            <a:off x="10194711" y="7288278"/>
            <a:ext cx="704672" cy="243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DD011F-D98E-4866-A1EB-338054BF05CB}"/>
              </a:ext>
            </a:extLst>
          </p:cNvPr>
          <p:cNvSpPr/>
          <p:nvPr/>
        </p:nvSpPr>
        <p:spPr>
          <a:xfrm rot="5400000">
            <a:off x="10052345" y="10781855"/>
            <a:ext cx="875251" cy="88084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2D00E6-6126-4BE7-AB50-EEA4CD9D583C}"/>
              </a:ext>
            </a:extLst>
          </p:cNvPr>
          <p:cNvSpPr/>
          <p:nvPr/>
        </p:nvSpPr>
        <p:spPr>
          <a:xfrm rot="10800000">
            <a:off x="11763440" y="7288278"/>
            <a:ext cx="704672" cy="243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7D8995-1C1A-4CBF-9310-22EE638DE6FF}"/>
              </a:ext>
            </a:extLst>
          </p:cNvPr>
          <p:cNvSpPr/>
          <p:nvPr/>
        </p:nvSpPr>
        <p:spPr>
          <a:xfrm rot="10800000">
            <a:off x="10137634" y="10225824"/>
            <a:ext cx="704672" cy="243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65B2AC-BA20-47A3-BA0F-13429471A0F1}"/>
              </a:ext>
            </a:extLst>
          </p:cNvPr>
          <p:cNvSpPr/>
          <p:nvPr/>
        </p:nvSpPr>
        <p:spPr>
          <a:xfrm rot="5400000">
            <a:off x="14539222" y="6849955"/>
            <a:ext cx="875251" cy="666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75ACDB-23D8-49DB-B68B-722B288E8B05}"/>
              </a:ext>
            </a:extLst>
          </p:cNvPr>
          <p:cNvSpPr/>
          <p:nvPr/>
        </p:nvSpPr>
        <p:spPr>
          <a:xfrm rot="10800000">
            <a:off x="13483974" y="6092324"/>
            <a:ext cx="875253" cy="5159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62F898-9D00-40BC-9D56-05532294BAD9}"/>
              </a:ext>
            </a:extLst>
          </p:cNvPr>
          <p:cNvSpPr/>
          <p:nvPr/>
        </p:nvSpPr>
        <p:spPr>
          <a:xfrm rot="10800000">
            <a:off x="13569262" y="7288277"/>
            <a:ext cx="704672" cy="243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6D3462-7490-4544-B604-9B8C1CB8F527}"/>
              </a:ext>
            </a:extLst>
          </p:cNvPr>
          <p:cNvSpPr/>
          <p:nvPr/>
        </p:nvSpPr>
        <p:spPr>
          <a:xfrm>
            <a:off x="15600670" y="5929961"/>
            <a:ext cx="2417263" cy="31473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Storage Area :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Materials stock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Consumables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Parts to assemble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Tooling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Critical spare parts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…</a:t>
            </a:r>
          </a:p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s://www.haascnc.com/content/dam/haascnc/machines/vertical-mills/vf-series/models/medium/vf-3ssyt/assets/VF3ssyt_RC_HERO.png">
            <a:extLst>
              <a:ext uri="{FF2B5EF4-FFF2-40B4-BE49-F238E27FC236}">
                <a16:creationId xmlns:a16="http://schemas.microsoft.com/office/drawing/2014/main" id="{157B5125-4CC8-4E83-BF9E-AE88F1915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3508" y="965441"/>
            <a:ext cx="3143841" cy="235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Légende : encadrée à une bordure 19">
            <a:extLst>
              <a:ext uri="{FF2B5EF4-FFF2-40B4-BE49-F238E27FC236}">
                <a16:creationId xmlns:a16="http://schemas.microsoft.com/office/drawing/2014/main" id="{5B879849-DBD6-4933-8B91-84B57433B456}"/>
              </a:ext>
            </a:extLst>
          </p:cNvPr>
          <p:cNvSpPr/>
          <p:nvPr/>
        </p:nvSpPr>
        <p:spPr>
          <a:xfrm rot="16200000">
            <a:off x="10723276" y="-1477278"/>
            <a:ext cx="2789904" cy="7243322"/>
          </a:xfrm>
          <a:prstGeom prst="accentCallout1">
            <a:avLst>
              <a:gd name="adj1" fmla="val 47598"/>
              <a:gd name="adj2" fmla="val -1030"/>
              <a:gd name="adj3" fmla="val 50297"/>
              <a:gd name="adj4" fmla="val -9187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Haas ST-35Y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CNC lathe with Y axis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Power: 29,8kW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3200 rpm spindle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457 x 584 mm max capacity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305 mm hydraulic chuck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24 station turret with 4000 rpm live tooling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Probe system for easier tool setup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Parts catcher </a:t>
            </a:r>
          </a:p>
        </p:txBody>
      </p:sp>
      <p:sp>
        <p:nvSpPr>
          <p:cNvPr id="22" name="Légende : encadrée à une bordure 21">
            <a:extLst>
              <a:ext uri="{FF2B5EF4-FFF2-40B4-BE49-F238E27FC236}">
                <a16:creationId xmlns:a16="http://schemas.microsoft.com/office/drawing/2014/main" id="{5EABE509-52C9-4F66-9E7C-C5EA6D016ECE}"/>
              </a:ext>
            </a:extLst>
          </p:cNvPr>
          <p:cNvSpPr/>
          <p:nvPr/>
        </p:nvSpPr>
        <p:spPr>
          <a:xfrm rot="16200000">
            <a:off x="3297601" y="-1161481"/>
            <a:ext cx="2876169" cy="6697992"/>
          </a:xfrm>
          <a:prstGeom prst="accentCallout1">
            <a:avLst>
              <a:gd name="adj1" fmla="val 84860"/>
              <a:gd name="adj2" fmla="val 1246"/>
              <a:gd name="adj3" fmla="val 137040"/>
              <a:gd name="adj4" fmla="val -861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Haas VF-3SSYT</a:t>
            </a:r>
          </a:p>
          <a:p>
            <a:pPr algn="ctr"/>
            <a:endParaRPr lang="en-GB" dirty="0">
              <a:solidFill>
                <a:schemeClr val="tx1"/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3 Axis CNC vertical milling machine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Power: 22.4kW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12 000 rpm inline direct drive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1016 x 660 x 718 mm max capacity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Tool changer capacity: 30+1 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Additional 4</a:t>
            </a:r>
            <a:r>
              <a:rPr lang="en-GB" baseline="30000" dirty="0">
                <a:solidFill>
                  <a:schemeClr val="tx1"/>
                </a:solidFill>
              </a:rPr>
              <a:t>th</a:t>
            </a:r>
            <a:r>
              <a:rPr lang="en-GB" dirty="0">
                <a:solidFill>
                  <a:schemeClr val="tx1"/>
                </a:solidFill>
              </a:rPr>
              <a:t> axis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Probe system for easier tool setup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B8805EF7-BE81-4C16-8272-4A1366522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8110" y="1149672"/>
            <a:ext cx="2652561" cy="1989421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081B6148-784F-45B4-BB1B-7A3578CAEC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69773" y="1299630"/>
            <a:ext cx="1746970" cy="2239705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B67C8FAF-80A8-4265-848A-B071E9A1CD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18651" y1="26444" x2="21664" y2="54889"/>
                        <a14:foregroundMark x1="30416" y1="57444" x2="40029" y2="70778"/>
                        <a14:foregroundMark x1="4878" y1="4222" x2="22238" y2="10444"/>
                        <a14:foregroundMark x1="21234" y1="5444" x2="4304" y2="1778"/>
                        <a14:foregroundMark x1="40172" y1="14444" x2="45911" y2="23556"/>
                        <a14:foregroundMark x1="45911" y1="13778" x2="53085" y2="25333"/>
                        <a14:foregroundMark x1="45768" y1="13444" x2="28694" y2="18000"/>
                        <a14:foregroundMark x1="27834" y1="18444" x2="27834" y2="18444"/>
                        <a14:foregroundMark x1="27834" y1="17333" x2="27834" y2="17333"/>
                        <a14:foregroundMark x1="71736" y1="27222" x2="76040" y2="33444"/>
                        <a14:foregroundMark x1="39598" y1="12889" x2="32999" y2="12667"/>
                        <a14:foregroundMark x1="43902" y1="12111" x2="43902" y2="12111"/>
                        <a14:foregroundMark x1="38451" y1="12222" x2="38451" y2="12222"/>
                        <a14:foregroundMark x1="37016" y1="12222" x2="37016" y2="12222"/>
                        <a14:foregroundMark x1="85366" y1="26222" x2="85366" y2="26222"/>
                        <a14:foregroundMark x1="9039" y1="18889" x2="9039" y2="18889"/>
                        <a14:backgroundMark x1="18795" y1="444" x2="18795" y2="444"/>
                        <a14:backgroundMark x1="16069" y1="556" x2="16069" y2="556"/>
                        <a14:backgroundMark x1="15352" y1="556" x2="8608" y2="0"/>
                        <a14:backgroundMark x1="9039" y1="14667" x2="9039" y2="14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816205" y="1381185"/>
            <a:ext cx="1671367" cy="2158150"/>
          </a:xfrm>
          <a:prstGeom prst="rect">
            <a:avLst/>
          </a:prstGeom>
        </p:spPr>
      </p:pic>
      <p:sp>
        <p:nvSpPr>
          <p:cNvPr id="28" name="Légende : encadrée à une bordure 27">
            <a:extLst>
              <a:ext uri="{FF2B5EF4-FFF2-40B4-BE49-F238E27FC236}">
                <a16:creationId xmlns:a16="http://schemas.microsoft.com/office/drawing/2014/main" id="{B6ADAADC-F57D-4539-8AB3-A45F8AD142ED}"/>
              </a:ext>
            </a:extLst>
          </p:cNvPr>
          <p:cNvSpPr/>
          <p:nvPr/>
        </p:nvSpPr>
        <p:spPr>
          <a:xfrm rot="16200000">
            <a:off x="17348386" y="13950"/>
            <a:ext cx="2789904" cy="4347130"/>
          </a:xfrm>
          <a:prstGeom prst="accentCallout1">
            <a:avLst>
              <a:gd name="adj1" fmla="val 6570"/>
              <a:gd name="adj2" fmla="val -1030"/>
              <a:gd name="adj3" fmla="val -52326"/>
              <a:gd name="adj4" fmla="val -9005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Conventional mill and lathe</a:t>
            </a:r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C96BE480-0DE6-4F25-91F9-A44E74C6D70F}"/>
              </a:ext>
            </a:extLst>
          </p:cNvPr>
          <p:cNvCxnSpPr>
            <a:endCxn id="13" idx="1"/>
          </p:cNvCxnSpPr>
          <p:nvPr/>
        </p:nvCxnSpPr>
        <p:spPr>
          <a:xfrm flipH="1">
            <a:off x="14976848" y="5321300"/>
            <a:ext cx="110752" cy="14244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Légende : encadrée à une bordure 31">
            <a:extLst>
              <a:ext uri="{FF2B5EF4-FFF2-40B4-BE49-F238E27FC236}">
                <a16:creationId xmlns:a16="http://schemas.microsoft.com/office/drawing/2014/main" id="{C1120279-1888-4ED9-9196-7AA96469DE15}"/>
              </a:ext>
            </a:extLst>
          </p:cNvPr>
          <p:cNvSpPr/>
          <p:nvPr/>
        </p:nvSpPr>
        <p:spPr>
          <a:xfrm rot="16200000">
            <a:off x="5304616" y="11727514"/>
            <a:ext cx="2876169" cy="6697992"/>
          </a:xfrm>
          <a:prstGeom prst="accentCallout1">
            <a:avLst>
              <a:gd name="adj1" fmla="val 75474"/>
              <a:gd name="adj2" fmla="val 97948"/>
              <a:gd name="adj3" fmla="val 101848"/>
              <a:gd name="adj4" fmla="val 16906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 err="1">
                <a:solidFill>
                  <a:schemeClr val="tx1"/>
                </a:solidFill>
              </a:rPr>
              <a:t>Baileigh</a:t>
            </a:r>
            <a:r>
              <a:rPr lang="en-GB" b="1" dirty="0">
                <a:solidFill>
                  <a:schemeClr val="tx1"/>
                </a:solidFill>
              </a:rPr>
              <a:t> FL-510HD-1000</a:t>
            </a:r>
          </a:p>
          <a:p>
            <a:pPr algn="ctr"/>
            <a:endParaRPr lang="en-GB" dirty="0">
              <a:solidFill>
                <a:schemeClr val="tx1"/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CNC laser table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1000 watt </a:t>
            </a:r>
            <a:r>
              <a:rPr lang="en-GB" dirty="0" err="1">
                <a:solidFill>
                  <a:schemeClr val="tx1"/>
                </a:solidFill>
              </a:rPr>
              <a:t>fiber</a:t>
            </a:r>
            <a:r>
              <a:rPr lang="en-GB" dirty="0">
                <a:solidFill>
                  <a:schemeClr val="tx1"/>
                </a:solidFill>
              </a:rPr>
              <a:t> laser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1500 x 3000 mm max capacity</a:t>
            </a:r>
          </a:p>
          <a:p>
            <a:pPr marL="285750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Thickness cutting capacity:</a:t>
            </a:r>
          </a:p>
          <a:p>
            <a:pPr marL="742950" lvl="1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Steel: 9.5mm</a:t>
            </a:r>
          </a:p>
          <a:p>
            <a:pPr marL="742950" lvl="1" indent="-285750" algn="just">
              <a:buFontTx/>
              <a:buChar char="-"/>
            </a:pPr>
            <a:r>
              <a:rPr lang="en-GB" dirty="0">
                <a:solidFill>
                  <a:schemeClr val="tx1"/>
                </a:solidFill>
              </a:rPr>
              <a:t>Aluminium: 2.5mm</a:t>
            </a:r>
          </a:p>
          <a:p>
            <a:pPr algn="just"/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30" name="Image 29">
            <a:extLst>
              <a:ext uri="{FF2B5EF4-FFF2-40B4-BE49-F238E27FC236}">
                <a16:creationId xmlns:a16="http://schemas.microsoft.com/office/drawing/2014/main" id="{5E098430-0E85-4473-B227-09F3082869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>
                        <a14:foregroundMark x1="11211" y1="22264" x2="10987" y2="33396"/>
                        <a14:foregroundMark x1="10650" y1="36415" x2="10650" y2="36415"/>
                        <a14:foregroundMark x1="18274" y1="37358" x2="18274" y2="37358"/>
                        <a14:foregroundMark x1="14910" y1="36415" x2="14910" y2="36415"/>
                        <a14:foregroundMark x1="13117" y1="35849" x2="13789" y2="35849"/>
                        <a14:backgroundMark x1="73094" y1="73396" x2="73094" y2="73396"/>
                        <a14:backgroundMark x1="67489" y1="78491" x2="67489" y2="784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0954" y="14087140"/>
            <a:ext cx="3832790" cy="227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9123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</TotalTime>
  <Words>166</Words>
  <Application>Microsoft Office PowerPoint</Application>
  <PresentationFormat>Personnalisé</PresentationFormat>
  <Paragraphs>57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Arthur Perdereau</dc:creator>
  <cp:lastModifiedBy>Arthur Perdereau</cp:lastModifiedBy>
  <cp:revision>12</cp:revision>
  <dcterms:created xsi:type="dcterms:W3CDTF">2019-07-03T19:04:54Z</dcterms:created>
  <dcterms:modified xsi:type="dcterms:W3CDTF">2019-07-03T20:44:54Z</dcterms:modified>
</cp:coreProperties>
</file>

<file path=docProps/thumbnail.jpeg>
</file>